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9" r:id="rId3"/>
    <p:sldId id="257" r:id="rId4"/>
    <p:sldId id="258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4" autoAdjust="0"/>
    <p:restoredTop sz="94660"/>
  </p:normalViewPr>
  <p:slideViewPr>
    <p:cSldViewPr>
      <p:cViewPr>
        <p:scale>
          <a:sx n="74" d="100"/>
          <a:sy n="74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0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F16B9-2B9E-49EF-91D5-0261B7150C7F}" type="datetimeFigureOut">
              <a:rPr lang="fr-FR" smtClean="0"/>
              <a:pPr/>
              <a:t>30/04/2014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94BEC-43FD-4F78-9DC4-B3620FB55AF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41277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94BEC-43FD-4F78-9DC4-B3620FB55AF9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077472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94BEC-43FD-4F78-9DC4-B3620FB55AF9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299333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94BEC-43FD-4F78-9DC4-B3620FB55AF9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457828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94BEC-43FD-4F78-9DC4-B3620FB55AF9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009854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94BEC-43FD-4F78-9DC4-B3620FB55AF9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69562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94BEC-43FD-4F78-9DC4-B3620FB55AF9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40845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94BEC-43FD-4F78-9DC4-B3620FB55AF9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52303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94BEC-43FD-4F78-9DC4-B3620FB55AF9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4875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94BEC-43FD-4F78-9DC4-B3620FB55AF9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444002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94BEC-43FD-4F78-9DC4-B3620FB55AF9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955297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94BEC-43FD-4F78-9DC4-B3620FB55AF9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69649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94BEC-43FD-4F78-9DC4-B3620FB55AF9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040254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94BEC-43FD-4F78-9DC4-B3620FB55AF9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90997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BF177-76B8-4434-8C24-3B8B1FE392C8}" type="datetime1">
              <a:rPr lang="fr-FR" smtClean="0"/>
              <a:pPr/>
              <a:t>30/04/2014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E684-9A2E-41D1-848E-E4CC59FD7F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13C81-9D6F-4738-A27C-A5D605591F20}" type="datetime1">
              <a:rPr lang="fr-FR" smtClean="0"/>
              <a:pPr/>
              <a:t>30/04/2014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E684-9A2E-41D1-848E-E4CC59FD7F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75D7-7411-4B81-B9AC-AFF967B9DD3D}" type="datetime1">
              <a:rPr lang="fr-FR" smtClean="0"/>
              <a:pPr/>
              <a:t>30/04/2014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E684-9A2E-41D1-848E-E4CC59FD7F90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03B2-C188-4B3D-8123-FAAF00C27CFA}" type="datetime1">
              <a:rPr lang="fr-FR" smtClean="0"/>
              <a:pPr/>
              <a:t>30/04/2014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E684-9A2E-41D1-848E-E4CC59FD7F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ADAA-E84B-4447-9F54-1457B87B042D}" type="datetime1">
              <a:rPr lang="fr-FR" smtClean="0"/>
              <a:pPr/>
              <a:t>30/04/2014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E684-9A2E-41D1-848E-E4CC59FD7F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3F3B-2974-4FC0-8B9D-875DDA4AF6A8}" type="datetime1">
              <a:rPr lang="fr-FR" smtClean="0"/>
              <a:pPr/>
              <a:t>30/04/2014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E684-9A2E-41D1-848E-E4CC59FD7F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7D546-7A41-4003-9847-063C26AD7178}" type="datetime1">
              <a:rPr lang="fr-FR" smtClean="0"/>
              <a:pPr/>
              <a:t>30/04/2014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E684-9A2E-41D1-848E-E4CC59FD7F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FA1E4-8C83-4D5C-9AE3-4F2B85EBE38C}" type="datetime1">
              <a:rPr lang="fr-FR" smtClean="0"/>
              <a:pPr/>
              <a:t>30/04/2014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E684-9A2E-41D1-848E-E4CC59FD7F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EDF0-4244-49DB-8878-14D346B6B32F}" type="datetime1">
              <a:rPr lang="fr-FR" smtClean="0"/>
              <a:pPr/>
              <a:t>30/04/2014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E684-9A2E-41D1-848E-E4CC59FD7F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DBA5-9039-40BB-A6BF-48424E88FC8E}" type="datetime1">
              <a:rPr lang="fr-FR" smtClean="0"/>
              <a:pPr/>
              <a:t>30/04/2014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E684-9A2E-41D1-848E-E4CC59FD7F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53EC-3812-4730-8429-19B16A6BA974}" type="datetime1">
              <a:rPr lang="fr-FR" smtClean="0"/>
              <a:pPr/>
              <a:t>30/04/2014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E684-9A2E-41D1-848E-E4CC59FD7F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79295B6-3120-4597-AB84-2048F78847BD}" type="datetime1">
              <a:rPr lang="fr-FR" smtClean="0"/>
              <a:pPr/>
              <a:t>30/04/2014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BDEE684-9A2E-41D1-848E-E4CC59FD7F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Evaluations/analyse%20&#233;valuations/Pistes%20d'analyses%20(strat&#233;gies%20cognitives).doc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990656" cy="1780108"/>
          </a:xfrm>
        </p:spPr>
        <p:txBody>
          <a:bodyPr>
            <a:normAutofit/>
          </a:bodyPr>
          <a:lstStyle/>
          <a:p>
            <a:r>
              <a:rPr lang="fr-FR" sz="4800" dirty="0" smtClean="0"/>
              <a:t>Les évaluations diagnostiques </a:t>
            </a:r>
            <a:endParaRPr lang="fr-FR" sz="4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737095"/>
          </a:xfrm>
        </p:spPr>
        <p:txBody>
          <a:bodyPr/>
          <a:lstStyle/>
          <a:p>
            <a:r>
              <a:rPr lang="fr-FR" dirty="0" smtClean="0"/>
              <a:t>Un incontournable pour entrer dans la démarche ASH</a:t>
            </a:r>
            <a:endParaRPr lang="fr-FR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395536" y="5445224"/>
            <a:ext cx="2880320" cy="10971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800" dirty="0" smtClean="0">
              <a:solidFill>
                <a:srgbClr val="00B0F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Intervention  secteur de Cholet – Cycle 2- ASH – DDEC 49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8682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avec flèche 4"/>
          <p:cNvCxnSpPr/>
          <p:nvPr/>
        </p:nvCxnSpPr>
        <p:spPr>
          <a:xfrm rot="5400000">
            <a:off x="2591994" y="2694362"/>
            <a:ext cx="2472043" cy="369420"/>
          </a:xfrm>
          <a:prstGeom prst="straightConnector1">
            <a:avLst/>
          </a:prstGeom>
          <a:ln w="285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214283" y="3786191"/>
            <a:ext cx="20717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En lien avec le socle commun et les nouveaux programmes.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6786578" y="4243688"/>
            <a:ext cx="21431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Protocole standardisé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600" dirty="0" smtClean="0"/>
              <a:t>Consignes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600" dirty="0" smtClean="0"/>
              <a:t>Correction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600" dirty="0" smtClean="0"/>
              <a:t>Traitement des résultats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600" dirty="0" smtClean="0"/>
              <a:t>Référence à une population test</a:t>
            </a:r>
          </a:p>
        </p:txBody>
      </p:sp>
      <p:cxnSp>
        <p:nvCxnSpPr>
          <p:cNvPr id="10" name="Connecteur droit avec flèche 9"/>
          <p:cNvCxnSpPr/>
          <p:nvPr/>
        </p:nvCxnSpPr>
        <p:spPr>
          <a:xfrm rot="5400000">
            <a:off x="1467075" y="1857273"/>
            <a:ext cx="2033264" cy="1747695"/>
          </a:xfrm>
          <a:prstGeom prst="straightConnector1">
            <a:avLst/>
          </a:prstGeom>
          <a:ln w="285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rot="16200000" flipH="1">
            <a:off x="4071933" y="2571744"/>
            <a:ext cx="2000267" cy="428627"/>
          </a:xfrm>
          <a:prstGeom prst="straightConnector1">
            <a:avLst/>
          </a:prstGeom>
          <a:ln w="285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rot="16200000" flipH="1">
            <a:off x="5393536" y="1750207"/>
            <a:ext cx="2000267" cy="1785949"/>
          </a:xfrm>
          <a:prstGeom prst="straightConnector1">
            <a:avLst/>
          </a:prstGeom>
          <a:ln w="285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4672651" y="4293096"/>
            <a:ext cx="23909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Une conception extérieure à l’enseignant et aux équipes, qui permet d’objectiver les observations .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2214546" y="4143380"/>
            <a:ext cx="23270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Prise en compte des notions de compétences de bases et de compétences remarquables </a:t>
            </a:r>
          </a:p>
          <a:p>
            <a:r>
              <a:rPr lang="fr-FR" dirty="0" smtClean="0"/>
              <a:t>Mise en œuvre des  stratégies cognitives.</a:t>
            </a:r>
          </a:p>
        </p:txBody>
      </p:sp>
      <p:sp>
        <p:nvSpPr>
          <p:cNvPr id="14" name="Espace réservé du contenu 1"/>
          <p:cNvSpPr>
            <a:spLocks noGrp="1"/>
          </p:cNvSpPr>
          <p:nvPr>
            <p:ph idx="1"/>
          </p:nvPr>
        </p:nvSpPr>
        <p:spPr>
          <a:xfrm>
            <a:off x="500919" y="428605"/>
            <a:ext cx="7408333" cy="9286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5400" b="1" dirty="0" smtClean="0">
                <a:solidFill>
                  <a:schemeClr val="bg1"/>
                </a:solidFill>
              </a:rPr>
              <a:t>Conception</a:t>
            </a:r>
            <a:endParaRPr lang="fr-FR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967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20" grpId="0"/>
      <p:bldP spid="22" grpId="0"/>
      <p:bldP spid="1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23528" y="2071678"/>
            <a:ext cx="3853600" cy="1285884"/>
          </a:xfrm>
        </p:spPr>
        <p:txBody>
          <a:bodyPr>
            <a:noAutofit/>
          </a:bodyPr>
          <a:lstStyle/>
          <a:p>
            <a:pPr algn="ctr"/>
            <a:r>
              <a:rPr lang="fr-FR" sz="2200" dirty="0" smtClean="0"/>
              <a:t>Les compétences de base (ou compétences attendues, ou items noyaux) </a:t>
            </a:r>
            <a:endParaRPr lang="fr-FR" sz="2200" dirty="0"/>
          </a:p>
        </p:txBody>
      </p:sp>
      <p:sp>
        <p:nvSpPr>
          <p:cNvPr id="4" name="Espace réservé du contenu 1"/>
          <p:cNvSpPr txBox="1">
            <a:spLocks/>
          </p:cNvSpPr>
          <p:nvPr/>
        </p:nvSpPr>
        <p:spPr>
          <a:xfrm>
            <a:off x="4394448" y="2214554"/>
            <a:ext cx="4608512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Les compétences remarquables  </a:t>
            </a:r>
            <a:endParaRPr lang="fr-FR" dirty="0"/>
          </a:p>
        </p:txBody>
      </p:sp>
      <p:sp>
        <p:nvSpPr>
          <p:cNvPr id="5" name="Flèche vers le bas 4"/>
          <p:cNvSpPr/>
          <p:nvPr/>
        </p:nvSpPr>
        <p:spPr>
          <a:xfrm>
            <a:off x="1948928" y="3214687"/>
            <a:ext cx="396045" cy="1000132"/>
          </a:xfrm>
          <a:prstGeom prst="down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5076056" y="4429133"/>
            <a:ext cx="363934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Celles qui deviendront l’objet essentiel des apprentissages à venir, et qui mettent en jeu des stratégies ou des savoir-faire qui seront développés au cours de l’année.</a:t>
            </a:r>
          </a:p>
          <a:p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357158" y="4214818"/>
            <a:ext cx="392681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Celles dont la maîtrise est attendue et qui sont nécessaires aux élèves pour entrer dans les apprentissages qui seront proposés.</a:t>
            </a:r>
          </a:p>
          <a:p>
            <a:endParaRPr lang="fr-FR" dirty="0"/>
          </a:p>
        </p:txBody>
      </p:sp>
      <p:sp>
        <p:nvSpPr>
          <p:cNvPr id="10" name="Espace réservé du contenu 1"/>
          <p:cNvSpPr txBox="1">
            <a:spLocks/>
          </p:cNvSpPr>
          <p:nvPr/>
        </p:nvSpPr>
        <p:spPr>
          <a:xfrm>
            <a:off x="556854" y="285729"/>
            <a:ext cx="8263618" cy="15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mbol" pitchFamily="18" charset="2"/>
              <a:buNone/>
            </a:pPr>
            <a:r>
              <a:rPr lang="fr-FR" sz="4000" b="1" dirty="0" smtClean="0">
                <a:solidFill>
                  <a:schemeClr val="bg1"/>
                </a:solidFill>
              </a:rPr>
              <a:t>Compétences de base et</a:t>
            </a:r>
          </a:p>
          <a:p>
            <a:pPr marL="0" indent="0" algn="ctr">
              <a:buFont typeface="Symbol" pitchFamily="18" charset="2"/>
              <a:buNone/>
            </a:pPr>
            <a:r>
              <a:rPr lang="fr-FR" sz="4000" b="1" dirty="0" smtClean="0">
                <a:solidFill>
                  <a:schemeClr val="bg1"/>
                </a:solidFill>
              </a:rPr>
              <a:t>compétences remarquables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11" name="Flèche vers le bas 10"/>
          <p:cNvSpPr/>
          <p:nvPr/>
        </p:nvSpPr>
        <p:spPr>
          <a:xfrm>
            <a:off x="6534217" y="3143248"/>
            <a:ext cx="396045" cy="1143008"/>
          </a:xfrm>
          <a:prstGeom prst="down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1867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5" grpId="0" animBg="1"/>
      <p:bldP spid="9" grpId="0"/>
      <p:bldP spid="12" grpId="0"/>
      <p:bldP spid="10" grpId="0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64941" y="2214555"/>
            <a:ext cx="7408333" cy="1714511"/>
          </a:xfrm>
        </p:spPr>
        <p:txBody>
          <a:bodyPr/>
          <a:lstStyle/>
          <a:p>
            <a:r>
              <a:rPr lang="fr-FR" dirty="0" smtClean="0"/>
              <a:t>Face à une tâche à accomplir, on met en œuvre une ou des  stratégie(s). C’est une démarche, une manière de traiter et de procéder qui met en jeu des opérations cognitives</a:t>
            </a:r>
            <a:r>
              <a:rPr lang="fr-FR" dirty="0"/>
              <a:t> </a:t>
            </a:r>
            <a:r>
              <a:rPr lang="fr-FR" dirty="0" smtClean="0"/>
              <a:t>(outils cognitifs).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contenu 1"/>
          <p:cNvSpPr txBox="1">
            <a:spLocks/>
          </p:cNvSpPr>
          <p:nvPr/>
        </p:nvSpPr>
        <p:spPr>
          <a:xfrm>
            <a:off x="886779" y="3857629"/>
            <a:ext cx="7408333" cy="150019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Quelques opérations cognitives : mémoriser, explorer, traiter l’information, combiner, se représenter mentalement, se repérer dans l’espace et le temps…</a:t>
            </a:r>
          </a:p>
        </p:txBody>
      </p:sp>
      <p:sp>
        <p:nvSpPr>
          <p:cNvPr id="5" name="Espace réservé du contenu 1"/>
          <p:cNvSpPr txBox="1">
            <a:spLocks/>
          </p:cNvSpPr>
          <p:nvPr/>
        </p:nvSpPr>
        <p:spPr>
          <a:xfrm>
            <a:off x="836074" y="571481"/>
            <a:ext cx="7408333" cy="11430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mbol" pitchFamily="18" charset="2"/>
              <a:buNone/>
            </a:pPr>
            <a:r>
              <a:rPr lang="fr-FR" sz="4000" b="1" dirty="0" smtClean="0">
                <a:solidFill>
                  <a:schemeClr val="bg1"/>
                </a:solidFill>
              </a:rPr>
              <a:t>Les opérations cognitives : </a:t>
            </a:r>
          </a:p>
          <a:p>
            <a:pPr marL="0" indent="0" algn="ctr">
              <a:buFont typeface="Symbol" pitchFamily="18" charset="2"/>
              <a:buNone/>
            </a:pPr>
            <a:r>
              <a:rPr lang="fr-FR" sz="4000" b="1" dirty="0" smtClean="0">
                <a:solidFill>
                  <a:schemeClr val="bg1"/>
                </a:solidFill>
              </a:rPr>
              <a:t>de quoi s’agit-il?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12" name="Espace réservé du contenu 1"/>
          <p:cNvSpPr txBox="1">
            <a:spLocks/>
          </p:cNvSpPr>
          <p:nvPr/>
        </p:nvSpPr>
        <p:spPr>
          <a:xfrm>
            <a:off x="827584" y="5838717"/>
            <a:ext cx="7408333" cy="780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hlinkClick r:id="rId3" action="ppaction://hlinkfile"/>
              </a:rPr>
              <a:t>Document Pistes d'analyse (opérations cognitives)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xmlns="" val="289304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5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Harmoniser les pratiques </a:t>
            </a:r>
            <a:br>
              <a:rPr lang="fr-FR" dirty="0" smtClean="0"/>
            </a:br>
            <a:r>
              <a:rPr lang="fr-FR" dirty="0" smtClean="0"/>
              <a:t>sur un réseau …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02755" y="2030665"/>
            <a:ext cx="31151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Ajuster son regard sur la difficulté, l’échec et la réussite en situant sa classe, ses élèves dans un ensemble plus large.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03355" y="3820351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tx2"/>
                </a:solidFill>
              </a:rPr>
              <a:t>Du côté des enseignants et des écoles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514522" y="3969754"/>
            <a:ext cx="20208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tx2"/>
                </a:solidFill>
              </a:rPr>
              <a:t>Du côté de l’enseignant spécialisé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698774" y="3524479"/>
            <a:ext cx="2236829" cy="14535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2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6425245" y="3704661"/>
            <a:ext cx="2236829" cy="14535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2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235341" y="5468238"/>
            <a:ext cx="26359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Permettre d’affiner les priorités d’intervention sur un réseau (lien 2, lien 3, et domaine d’intervention)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6651193" y="2512402"/>
            <a:ext cx="17474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Faciliter l’analyse par une meilleure maîtrise d’un même outil.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698774" y="5417903"/>
            <a:ext cx="16977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Déterminer les besoins de formation d’un réseau.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643053" y="3866518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Se donner des repères communs, un langage commun.</a:t>
            </a:r>
          </a:p>
        </p:txBody>
      </p:sp>
      <p:cxnSp>
        <p:nvCxnSpPr>
          <p:cNvPr id="20" name="Connecteur droit avec flèche 19"/>
          <p:cNvCxnSpPr>
            <a:endCxn id="16" idx="0"/>
          </p:cNvCxnSpPr>
          <p:nvPr/>
        </p:nvCxnSpPr>
        <p:spPr>
          <a:xfrm flipH="1">
            <a:off x="1547665" y="4967441"/>
            <a:ext cx="96113" cy="450462"/>
          </a:xfrm>
          <a:prstGeom prst="straightConnector1">
            <a:avLst/>
          </a:prstGeom>
          <a:ln w="285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H="1" flipV="1">
            <a:off x="1817188" y="3107883"/>
            <a:ext cx="43979" cy="411148"/>
          </a:xfrm>
          <a:prstGeom prst="straightConnector1">
            <a:avLst/>
          </a:prstGeom>
          <a:ln w="285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H="1" flipV="1">
            <a:off x="7884368" y="3313457"/>
            <a:ext cx="271784" cy="506894"/>
          </a:xfrm>
          <a:prstGeom prst="straightConnector1">
            <a:avLst/>
          </a:prstGeom>
          <a:ln w="285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H="1">
            <a:off x="8156152" y="4941612"/>
            <a:ext cx="166997" cy="526626"/>
          </a:xfrm>
          <a:prstGeom prst="straightConnector1">
            <a:avLst/>
          </a:prstGeom>
          <a:ln w="285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flipH="1" flipV="1">
            <a:off x="5724128" y="4266627"/>
            <a:ext cx="711496" cy="118177"/>
          </a:xfrm>
          <a:prstGeom prst="straightConnector1">
            <a:avLst/>
          </a:prstGeom>
          <a:ln w="285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>
            <a:stCxn id="10" idx="6"/>
            <a:endCxn id="19" idx="1"/>
          </p:cNvCxnSpPr>
          <p:nvPr/>
        </p:nvCxnSpPr>
        <p:spPr>
          <a:xfrm>
            <a:off x="2935603" y="4251237"/>
            <a:ext cx="707450" cy="30780"/>
          </a:xfrm>
          <a:prstGeom prst="straightConnector1">
            <a:avLst/>
          </a:prstGeom>
          <a:ln w="285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1136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 animBg="1"/>
      <p:bldP spid="11" grpId="0" animBg="1"/>
      <p:bldP spid="13" grpId="0"/>
      <p:bldP spid="14" grpId="0"/>
      <p:bldP spid="16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85720" y="1785926"/>
            <a:ext cx="8572559" cy="4929222"/>
          </a:xfrm>
        </p:spPr>
        <p:txBody>
          <a:bodyPr>
            <a:normAutofit fontScale="70000" lnSpcReduction="20000"/>
          </a:bodyPr>
          <a:lstStyle/>
          <a:p>
            <a:r>
              <a:rPr lang="fr-FR" sz="2900" dirty="0" smtClean="0"/>
              <a:t>Lien </a:t>
            </a:r>
            <a:r>
              <a:rPr lang="fr-FR" sz="2900" dirty="0" smtClean="0"/>
              <a:t>PPRE </a:t>
            </a:r>
            <a:r>
              <a:rPr lang="fr-FR" sz="2900" dirty="0" smtClean="0">
                <a:sym typeface="Wingdings" pitchFamily="2" charset="2"/>
              </a:rPr>
              <a:t> pour mettre en évidence les leviers, les points d’appuis, les difficultés, pour cibler un objectif prioritaire</a:t>
            </a:r>
          </a:p>
          <a:p>
            <a:endParaRPr lang="fr-FR" sz="2900" dirty="0" smtClean="0">
              <a:sym typeface="Wingdings" pitchFamily="2" charset="2"/>
            </a:endParaRPr>
          </a:p>
          <a:p>
            <a:r>
              <a:rPr lang="fr-FR" sz="2900" dirty="0" smtClean="0">
                <a:sym typeface="Wingdings" pitchFamily="2" charset="2"/>
              </a:rPr>
              <a:t>Lien entre évaluations diagnostiques et axes prioritaires du projet d’école</a:t>
            </a:r>
          </a:p>
          <a:p>
            <a:pPr>
              <a:buNone/>
            </a:pPr>
            <a:endParaRPr lang="fr-FR" sz="2900" dirty="0" smtClean="0">
              <a:sym typeface="Wingdings" pitchFamily="2" charset="2"/>
            </a:endParaRPr>
          </a:p>
          <a:p>
            <a:r>
              <a:rPr lang="fr-FR" sz="2900" dirty="0" smtClean="0"/>
              <a:t>Si </a:t>
            </a:r>
            <a:r>
              <a:rPr lang="fr-FR" sz="2900" dirty="0" smtClean="0"/>
              <a:t>les éclairages donnés ne suffisent pas, nécessité d’aller questionner les besoins en formations :</a:t>
            </a:r>
          </a:p>
          <a:p>
            <a:pPr lvl="0">
              <a:buNone/>
            </a:pPr>
            <a:r>
              <a:rPr lang="fr-FR" sz="2200" dirty="0" smtClean="0"/>
              <a:t>		 - Prendre </a:t>
            </a:r>
            <a:r>
              <a:rPr lang="fr-FR" sz="2200" dirty="0" smtClean="0"/>
              <a:t>en compte la diversité des élèves </a:t>
            </a:r>
            <a:r>
              <a:rPr lang="fr-FR" sz="2200" dirty="0" smtClean="0">
                <a:sym typeface="Wingdings"/>
              </a:rPr>
              <a:t></a:t>
            </a:r>
            <a:r>
              <a:rPr lang="fr-FR" sz="2200" dirty="0" smtClean="0"/>
              <a:t> parcours BEP ASH paliers 1 / 2 / 3</a:t>
            </a:r>
          </a:p>
          <a:p>
            <a:pPr lvl="0">
              <a:buNone/>
            </a:pPr>
            <a:r>
              <a:rPr lang="fr-FR" sz="2200" dirty="0" smtClean="0"/>
              <a:t>	</a:t>
            </a:r>
            <a:r>
              <a:rPr lang="fr-FR" sz="2200" dirty="0" smtClean="0"/>
              <a:t>	 - La </a:t>
            </a:r>
            <a:r>
              <a:rPr lang="fr-FR" sz="2200" dirty="0" smtClean="0"/>
              <a:t>différenciation en classe</a:t>
            </a:r>
          </a:p>
          <a:p>
            <a:pPr lvl="0">
              <a:buNone/>
            </a:pPr>
            <a:r>
              <a:rPr lang="fr-FR" sz="2200" dirty="0" smtClean="0"/>
              <a:t>		-  Travailler </a:t>
            </a:r>
            <a:r>
              <a:rPr lang="fr-FR" sz="2200" dirty="0" smtClean="0"/>
              <a:t>en équipe</a:t>
            </a:r>
          </a:p>
          <a:p>
            <a:pPr>
              <a:buNone/>
            </a:pPr>
            <a:r>
              <a:rPr lang="fr-FR" sz="2900" dirty="0" smtClean="0"/>
              <a:t> </a:t>
            </a:r>
          </a:p>
          <a:p>
            <a:pPr>
              <a:buNone/>
            </a:pPr>
            <a:r>
              <a:rPr lang="fr-FR" sz="2900" dirty="0" smtClean="0"/>
              <a:t> </a:t>
            </a:r>
          </a:p>
          <a:p>
            <a:r>
              <a:rPr lang="fr-FR" sz="2900" dirty="0" smtClean="0"/>
              <a:t>Particularité de l’équipe des enseignants </a:t>
            </a:r>
            <a:r>
              <a:rPr lang="fr-FR" sz="2900" dirty="0" smtClean="0"/>
              <a:t>spés sur le choletais </a:t>
            </a:r>
            <a:r>
              <a:rPr lang="fr-FR" sz="2900" dirty="0" smtClean="0"/>
              <a:t> : Magali en formation, Pascal en fin de formation : exigences posées pour le </a:t>
            </a:r>
            <a:r>
              <a:rPr lang="fr-FR" sz="2900" dirty="0" smtClean="0"/>
              <a:t>CAPASH. Le principe de l’évaluation diagnostique est un incontournable de la pratique de l’enseignant spécialisé.</a:t>
            </a:r>
            <a:endParaRPr lang="fr-FR" sz="2900" dirty="0" smtClean="0"/>
          </a:p>
          <a:p>
            <a:r>
              <a:rPr lang="fr-FR" dirty="0" smtClean="0"/>
              <a:t> </a:t>
            </a:r>
          </a:p>
          <a:p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Remarques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27584" y="2492896"/>
            <a:ext cx="7408333" cy="3960440"/>
          </a:xfrm>
        </p:spPr>
        <p:txBody>
          <a:bodyPr>
            <a:normAutofit/>
          </a:bodyPr>
          <a:lstStyle/>
          <a:p>
            <a:r>
              <a:rPr lang="fr-FR" dirty="0" smtClean="0"/>
              <a:t>Evaluer, qu’est-ce que c’est ? </a:t>
            </a:r>
            <a:r>
              <a:rPr lang="fr-FR" dirty="0"/>
              <a:t>R</a:t>
            </a:r>
            <a:r>
              <a:rPr lang="fr-FR" dirty="0" smtClean="0"/>
              <a:t>appel théorique</a:t>
            </a:r>
          </a:p>
          <a:p>
            <a:r>
              <a:rPr lang="fr-FR" dirty="0" smtClean="0"/>
              <a:t>Les trois formes d’évaluation</a:t>
            </a:r>
          </a:p>
          <a:p>
            <a:r>
              <a:rPr lang="fr-FR" dirty="0"/>
              <a:t>Des points </a:t>
            </a:r>
            <a:r>
              <a:rPr lang="fr-FR" dirty="0" smtClean="0"/>
              <a:t>d’attention</a:t>
            </a:r>
          </a:p>
          <a:p>
            <a:r>
              <a:rPr lang="fr-FR" dirty="0" smtClean="0"/>
              <a:t>La compétence : des concepts à bien maîtriser</a:t>
            </a:r>
          </a:p>
          <a:p>
            <a:r>
              <a:rPr lang="fr-FR" dirty="0" smtClean="0"/>
              <a:t>Une compétence, des performances conceptualisées</a:t>
            </a:r>
            <a:endParaRPr lang="fr-FR" dirty="0"/>
          </a:p>
          <a:p>
            <a:r>
              <a:rPr lang="fr-FR" dirty="0" smtClean="0"/>
              <a:t>La fonction diagnostique : comment se construit-elle ?</a:t>
            </a:r>
          </a:p>
          <a:p>
            <a:r>
              <a:rPr lang="fr-FR" dirty="0" smtClean="0"/>
              <a:t>Harmoniser sur un réseau : pourquoi ?</a:t>
            </a:r>
          </a:p>
          <a:p>
            <a:r>
              <a:rPr lang="fr-FR" dirty="0" smtClean="0"/>
              <a:t>La place de l’erreur 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176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29104" y="188640"/>
            <a:ext cx="8229600" cy="1252728"/>
          </a:xfrm>
        </p:spPr>
        <p:txBody>
          <a:bodyPr/>
          <a:lstStyle/>
          <a:p>
            <a:r>
              <a:rPr lang="fr-FR" dirty="0" smtClean="0"/>
              <a:t>Evaluer : qu’est-ce que c’est?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611560" y="1498639"/>
            <a:ext cx="7920880" cy="1512168"/>
          </a:xfrm>
          <a:ln w="12700">
            <a:noFill/>
          </a:ln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fr-FR" b="1" dirty="0" smtClean="0"/>
              <a:t>L’évaluation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2000" i="1" dirty="0" smtClean="0"/>
              <a:t>(dictionnaire </a:t>
            </a:r>
            <a:r>
              <a:rPr lang="fr-FR" sz="2000" i="1" dirty="0"/>
              <a:t>des concepts clés en pédagogie F. Raynal et A. </a:t>
            </a:r>
            <a:r>
              <a:rPr lang="fr-FR" sz="2000" i="1" dirty="0" err="1"/>
              <a:t>Rieunier</a:t>
            </a:r>
            <a:r>
              <a:rPr lang="fr-FR" sz="2000" i="1" dirty="0"/>
              <a:t>) </a:t>
            </a:r>
            <a:endParaRPr lang="fr-FR" sz="2000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fr-FR" sz="2000" dirty="0" smtClean="0"/>
              <a:t>Action </a:t>
            </a:r>
            <a:r>
              <a:rPr lang="fr-FR" sz="2000" dirty="0"/>
              <a:t>d’évaluer : attribuer une valeur à quelque chose : </a:t>
            </a:r>
            <a:endParaRPr lang="fr-FR" sz="20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fr-FR" sz="2000" dirty="0" smtClean="0"/>
              <a:t>évènement</a:t>
            </a:r>
            <a:r>
              <a:rPr lang="fr-FR" sz="2000" dirty="0"/>
              <a:t>, situation, </a:t>
            </a:r>
            <a:r>
              <a:rPr lang="fr-FR" sz="2000" dirty="0" smtClean="0"/>
              <a:t>individu, </a:t>
            </a:r>
            <a:r>
              <a:rPr lang="fr-FR" sz="2000" dirty="0"/>
              <a:t>produit</a:t>
            </a:r>
            <a:r>
              <a:rPr lang="fr-FR" sz="2000" dirty="0" smtClean="0"/>
              <a:t>…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fr-FR" sz="1800" dirty="0"/>
          </a:p>
          <a:p>
            <a:pPr algn="ctr"/>
            <a:endParaRPr lang="fr-FR" sz="1800" dirty="0"/>
          </a:p>
        </p:txBody>
      </p:sp>
      <p:cxnSp>
        <p:nvCxnSpPr>
          <p:cNvPr id="5" name="Connecteur droit avec flèche 4"/>
          <p:cNvCxnSpPr/>
          <p:nvPr/>
        </p:nvCxnSpPr>
        <p:spPr>
          <a:xfrm flipH="1">
            <a:off x="3608544" y="2857799"/>
            <a:ext cx="144016" cy="873088"/>
          </a:xfrm>
          <a:prstGeom prst="straightConnector1">
            <a:avLst/>
          </a:prstGeom>
          <a:ln w="285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 flipH="1">
            <a:off x="1596446" y="2880646"/>
            <a:ext cx="648072" cy="706225"/>
          </a:xfrm>
          <a:prstGeom prst="straightConnector1">
            <a:avLst/>
          </a:prstGeom>
          <a:ln w="285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5196846" y="2857799"/>
            <a:ext cx="216024" cy="873088"/>
          </a:xfrm>
          <a:prstGeom prst="straightConnector1">
            <a:avLst/>
          </a:prstGeom>
          <a:ln w="285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6810932" y="2834104"/>
            <a:ext cx="762178" cy="752767"/>
          </a:xfrm>
          <a:prstGeom prst="straightConnector1">
            <a:avLst/>
          </a:prstGeom>
          <a:ln w="285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209735" y="3730887"/>
            <a:ext cx="2430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dirty="0"/>
              <a:t>P</a:t>
            </a:r>
            <a:r>
              <a:rPr lang="fr-FR" dirty="0" smtClean="0"/>
              <a:t>our </a:t>
            </a:r>
            <a:r>
              <a:rPr lang="fr-FR" dirty="0"/>
              <a:t>estimer la quantité et la qualité des connaissances, des savoir-faire acquis au cours des </a:t>
            </a:r>
            <a:r>
              <a:rPr lang="fr-FR" dirty="0" smtClean="0"/>
              <a:t>apprentissages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2648879" y="3763578"/>
            <a:ext cx="21602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dirty="0" smtClean="0"/>
              <a:t>Pour communiquer </a:t>
            </a:r>
            <a:r>
              <a:rPr lang="fr-FR" dirty="0"/>
              <a:t>sur les compétences en place/attendues avec l’élève et sa </a:t>
            </a:r>
            <a:r>
              <a:rPr lang="fr-FR" dirty="0" smtClean="0"/>
              <a:t>famille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4781431" y="3770818"/>
            <a:ext cx="22322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dirty="0" smtClean="0"/>
              <a:t>Pour permettre </a:t>
            </a:r>
            <a:r>
              <a:rPr lang="fr-FR" dirty="0"/>
              <a:t>à l’élève de progresser de manière cohérente en tenant compte de là où il en </a:t>
            </a:r>
            <a:r>
              <a:rPr lang="fr-FR" dirty="0" smtClean="0"/>
              <a:t>est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7038561" y="3770818"/>
            <a:ext cx="1979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Pour </a:t>
            </a:r>
            <a:r>
              <a:rPr lang="fr-FR" dirty="0"/>
              <a:t>organiser les </a:t>
            </a:r>
            <a:r>
              <a:rPr lang="fr-FR" dirty="0" smtClean="0"/>
              <a:t>apprentissages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195330" y="5757063"/>
            <a:ext cx="86251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2000" dirty="0">
                <a:solidFill>
                  <a:schemeClr val="tx2"/>
                </a:solidFill>
              </a:rPr>
              <a:t>On évalue toujours dans le but de prendre une décision. </a:t>
            </a:r>
            <a:endParaRPr lang="fr-FR" sz="2000" dirty="0" smtClean="0">
              <a:solidFill>
                <a:schemeClr val="tx2"/>
              </a:solidFill>
            </a:endParaRPr>
          </a:p>
          <a:p>
            <a:pPr lvl="0" algn="ctr"/>
            <a:r>
              <a:rPr lang="fr-FR" sz="2000" dirty="0" smtClean="0">
                <a:solidFill>
                  <a:schemeClr val="tx2"/>
                </a:solidFill>
              </a:rPr>
              <a:t>C’est </a:t>
            </a:r>
            <a:r>
              <a:rPr lang="fr-FR" sz="2000" dirty="0">
                <a:solidFill>
                  <a:schemeClr val="tx2"/>
                </a:solidFill>
              </a:rPr>
              <a:t>la nature de la décision à prendre qui permet de distinguer les types d’évaluation : </a:t>
            </a:r>
            <a:r>
              <a:rPr lang="fr-FR" sz="2000" dirty="0" smtClean="0">
                <a:solidFill>
                  <a:schemeClr val="tx2"/>
                </a:solidFill>
              </a:rPr>
              <a:t>diagnostique</a:t>
            </a:r>
            <a:r>
              <a:rPr lang="fr-FR" sz="2000" dirty="0">
                <a:solidFill>
                  <a:schemeClr val="tx2"/>
                </a:solidFill>
              </a:rPr>
              <a:t>, sommative, </a:t>
            </a:r>
            <a:r>
              <a:rPr lang="fr-FR" sz="2000" dirty="0" smtClean="0">
                <a:solidFill>
                  <a:schemeClr val="tx2"/>
                </a:solidFill>
              </a:rPr>
              <a:t>formative</a:t>
            </a:r>
            <a:endParaRPr lang="fr-FR" sz="2000" dirty="0">
              <a:solidFill>
                <a:schemeClr val="tx2"/>
              </a:solidFill>
            </a:endParaRPr>
          </a:p>
        </p:txBody>
      </p:sp>
      <p:sp>
        <p:nvSpPr>
          <p:cNvPr id="19" name="Accolade fermante 18"/>
          <p:cNvSpPr/>
          <p:nvPr/>
        </p:nvSpPr>
        <p:spPr>
          <a:xfrm rot="5400000">
            <a:off x="4340925" y="1253712"/>
            <a:ext cx="405959" cy="8697146"/>
          </a:xfrm>
          <a:prstGeom prst="rightBrace">
            <a:avLst/>
          </a:prstGeom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12384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9" grpId="0"/>
      <p:bldP spid="10" grpId="0"/>
      <p:bldP spid="11" grpId="0"/>
      <p:bldP spid="12" grpId="0"/>
      <p:bldP spid="13" grpId="0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trois formes d’évaluation : </a:t>
            </a:r>
            <a:br>
              <a:rPr lang="fr-FR" dirty="0" smtClean="0"/>
            </a:br>
            <a:r>
              <a:rPr lang="fr-FR" dirty="0" smtClean="0"/>
              <a:t>diagnostique, formative, sommative</a:t>
            </a:r>
            <a:endParaRPr lang="fr-FR" dirty="0"/>
          </a:p>
        </p:txBody>
      </p:sp>
      <p:sp>
        <p:nvSpPr>
          <p:cNvPr id="6" name="Espace réservé du contenu 4"/>
          <p:cNvSpPr txBox="1">
            <a:spLocks/>
          </p:cNvSpPr>
          <p:nvPr/>
        </p:nvSpPr>
        <p:spPr>
          <a:xfrm>
            <a:off x="392979" y="2492896"/>
            <a:ext cx="3096344" cy="4040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mbol" pitchFamily="18" charset="2"/>
              <a:buNone/>
            </a:pPr>
            <a:r>
              <a:rPr lang="fr-FR" sz="2000" dirty="0" smtClean="0"/>
              <a:t>Evaluation diagnostique</a:t>
            </a:r>
          </a:p>
        </p:txBody>
      </p:sp>
      <p:sp>
        <p:nvSpPr>
          <p:cNvPr id="7" name="Espace réservé du contenu 4"/>
          <p:cNvSpPr txBox="1">
            <a:spLocks/>
          </p:cNvSpPr>
          <p:nvPr/>
        </p:nvSpPr>
        <p:spPr>
          <a:xfrm>
            <a:off x="3489323" y="2549582"/>
            <a:ext cx="2808312" cy="3884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mbol" pitchFamily="18" charset="2"/>
              <a:buNone/>
            </a:pPr>
            <a:r>
              <a:rPr lang="fr-FR" sz="2000" dirty="0" smtClean="0"/>
              <a:t>Evaluation formative</a:t>
            </a:r>
          </a:p>
        </p:txBody>
      </p:sp>
      <p:sp>
        <p:nvSpPr>
          <p:cNvPr id="8" name="Espace réservé du contenu 4"/>
          <p:cNvSpPr txBox="1">
            <a:spLocks/>
          </p:cNvSpPr>
          <p:nvPr/>
        </p:nvSpPr>
        <p:spPr>
          <a:xfrm>
            <a:off x="6300192" y="2549582"/>
            <a:ext cx="2669410" cy="38502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mbol" pitchFamily="18" charset="2"/>
              <a:buNone/>
            </a:pPr>
            <a:r>
              <a:rPr lang="fr-FR" sz="2000" dirty="0" smtClean="0"/>
              <a:t>Evaluation sommative</a:t>
            </a:r>
          </a:p>
        </p:txBody>
      </p:sp>
      <p:sp>
        <p:nvSpPr>
          <p:cNvPr id="12" name="Flèche vers le bas 11"/>
          <p:cNvSpPr/>
          <p:nvPr/>
        </p:nvSpPr>
        <p:spPr>
          <a:xfrm>
            <a:off x="1723995" y="2934605"/>
            <a:ext cx="396045" cy="1152128"/>
          </a:xfrm>
          <a:prstGeom prst="down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vers le bas 12"/>
          <p:cNvSpPr/>
          <p:nvPr/>
        </p:nvSpPr>
        <p:spPr>
          <a:xfrm>
            <a:off x="7537857" y="2938065"/>
            <a:ext cx="396045" cy="1152128"/>
          </a:xfrm>
          <a:prstGeom prst="down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vers le bas 13"/>
          <p:cNvSpPr/>
          <p:nvPr/>
        </p:nvSpPr>
        <p:spPr>
          <a:xfrm>
            <a:off x="4553997" y="2938065"/>
            <a:ext cx="396045" cy="1152128"/>
          </a:xfrm>
          <a:prstGeom prst="down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space réservé du contenu 4"/>
          <p:cNvSpPr txBox="1">
            <a:spLocks/>
          </p:cNvSpPr>
          <p:nvPr/>
        </p:nvSpPr>
        <p:spPr>
          <a:xfrm>
            <a:off x="175823" y="4199268"/>
            <a:ext cx="3096344" cy="5196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/>
              </a:buClr>
              <a:buFont typeface="Arial" pitchFamily="34" charset="0"/>
              <a:buChar char="•"/>
            </a:pPr>
            <a:r>
              <a:rPr lang="fr-FR" sz="1600" b="1" u="sng" dirty="0" smtClean="0"/>
              <a:t>Quand</a:t>
            </a:r>
            <a:r>
              <a:rPr lang="fr-FR" sz="1600" b="1" dirty="0" smtClean="0"/>
              <a:t> : </a:t>
            </a:r>
            <a:r>
              <a:rPr lang="fr-FR" sz="1600" dirty="0" smtClean="0"/>
              <a:t>Au début d’une année scolaire, d’un apprentissage.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175823" y="4718887"/>
            <a:ext cx="29796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600" b="1" u="sng" dirty="0" smtClean="0">
                <a:solidFill>
                  <a:schemeClr val="tx2"/>
                </a:solidFill>
              </a:rPr>
              <a:t>Fonction</a:t>
            </a:r>
            <a:r>
              <a:rPr lang="fr-FR" sz="1600" b="1" dirty="0" smtClean="0">
                <a:solidFill>
                  <a:schemeClr val="tx2"/>
                </a:solidFill>
              </a:rPr>
              <a:t> : fait un état des lieux </a:t>
            </a:r>
            <a:r>
              <a:rPr lang="fr-FR" sz="1600" dirty="0" smtClean="0">
                <a:solidFill>
                  <a:schemeClr val="tx2"/>
                </a:solidFill>
              </a:rPr>
              <a:t>des acquis et des difficultés de tous les élèves.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600" dirty="0" smtClean="0">
                <a:solidFill>
                  <a:schemeClr val="tx2"/>
                </a:solidFill>
              </a:rPr>
              <a:t>Apporte des renseignements sur les stratégies cognitives opérantes / inopérantes</a:t>
            </a:r>
          </a:p>
        </p:txBody>
      </p:sp>
      <p:sp>
        <p:nvSpPr>
          <p:cNvPr id="21" name="Espace réservé du contenu 4"/>
          <p:cNvSpPr txBox="1">
            <a:spLocks/>
          </p:cNvSpPr>
          <p:nvPr/>
        </p:nvSpPr>
        <p:spPr>
          <a:xfrm>
            <a:off x="3203848" y="4199268"/>
            <a:ext cx="3096344" cy="5196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/>
              </a:buClr>
              <a:buFont typeface="Arial" pitchFamily="34" charset="0"/>
              <a:buChar char="•"/>
            </a:pPr>
            <a:r>
              <a:rPr lang="fr-FR" sz="1600" b="1" u="sng" dirty="0" smtClean="0"/>
              <a:t>Quand</a:t>
            </a:r>
            <a:r>
              <a:rPr lang="fr-FR" sz="1600" dirty="0" smtClean="0"/>
              <a:t> : Au cours d’un apprentissage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3212588" y="4718886"/>
            <a:ext cx="30739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600" b="1" u="sng" dirty="0" smtClean="0">
                <a:solidFill>
                  <a:schemeClr val="tx2"/>
                </a:solidFill>
              </a:rPr>
              <a:t>Fonction</a:t>
            </a:r>
            <a:r>
              <a:rPr lang="fr-FR" sz="1600" b="1" dirty="0" smtClean="0">
                <a:solidFill>
                  <a:schemeClr val="tx2"/>
                </a:solidFill>
              </a:rPr>
              <a:t> : donne une </a:t>
            </a:r>
            <a:r>
              <a:rPr lang="fr-FR" sz="1600" b="1" dirty="0">
                <a:solidFill>
                  <a:schemeClr val="tx2"/>
                </a:solidFill>
              </a:rPr>
              <a:t>information sur les acquis en construction,</a:t>
            </a:r>
            <a:r>
              <a:rPr lang="fr-FR" sz="1600" dirty="0">
                <a:solidFill>
                  <a:schemeClr val="tx2"/>
                </a:solidFill>
              </a:rPr>
              <a:t> elle  situe la progression de l’élève par rapport à </a:t>
            </a:r>
            <a:r>
              <a:rPr lang="fr-FR" sz="1600" dirty="0" smtClean="0">
                <a:solidFill>
                  <a:schemeClr val="tx2"/>
                </a:solidFill>
              </a:rPr>
              <a:t>l’objectif poursuivi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600" dirty="0" smtClean="0">
                <a:solidFill>
                  <a:schemeClr val="tx2"/>
                </a:solidFill>
              </a:rPr>
              <a:t>Permet de réguler l’apprentissage</a:t>
            </a:r>
          </a:p>
        </p:txBody>
      </p:sp>
      <p:sp>
        <p:nvSpPr>
          <p:cNvPr id="23" name="Espace réservé du contenu 4"/>
          <p:cNvSpPr txBox="1">
            <a:spLocks/>
          </p:cNvSpPr>
          <p:nvPr/>
        </p:nvSpPr>
        <p:spPr>
          <a:xfrm>
            <a:off x="6207967" y="4200609"/>
            <a:ext cx="2671016" cy="5196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/>
              </a:buClr>
              <a:buFont typeface="Arial" pitchFamily="34" charset="0"/>
              <a:buChar char="•"/>
            </a:pPr>
            <a:r>
              <a:rPr lang="fr-FR" sz="1600" b="1" u="sng" dirty="0" smtClean="0"/>
              <a:t>Quand</a:t>
            </a:r>
            <a:r>
              <a:rPr lang="fr-FR" sz="1600" b="1" dirty="0" smtClean="0"/>
              <a:t> : </a:t>
            </a:r>
            <a:r>
              <a:rPr lang="fr-FR" sz="1600" dirty="0" smtClean="0"/>
              <a:t> A la fin des apprentissages.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6207967" y="4720228"/>
            <a:ext cx="2671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600" b="1" u="sng" dirty="0" smtClean="0">
                <a:solidFill>
                  <a:schemeClr val="tx2"/>
                </a:solidFill>
              </a:rPr>
              <a:t>Fonction</a:t>
            </a:r>
            <a:r>
              <a:rPr lang="fr-FR" sz="1600" b="1" dirty="0" smtClean="0">
                <a:solidFill>
                  <a:schemeClr val="tx2"/>
                </a:solidFill>
              </a:rPr>
              <a:t> : est un bilan des connaissances et des compétences.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600" dirty="0" smtClean="0">
                <a:solidFill>
                  <a:schemeClr val="tx2"/>
                </a:solidFill>
              </a:rPr>
              <a:t>Est appelée parfois évaluation certificative ou normative</a:t>
            </a:r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01849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2" grpId="0" animBg="1"/>
      <p:bldP spid="13" grpId="0" animBg="1"/>
      <p:bldP spid="14" grpId="0" animBg="1"/>
      <p:bldP spid="15" grpId="0"/>
      <p:bldP spid="20" grpId="0"/>
      <p:bldP spid="21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32048" y="1124744"/>
            <a:ext cx="2915816" cy="9820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800" dirty="0" smtClean="0"/>
              <a:t>L’évaluation </a:t>
            </a:r>
            <a:r>
              <a:rPr lang="fr-FR" sz="1800" dirty="0"/>
              <a:t>va déterminer la forme et le contenu des </a:t>
            </a:r>
            <a:r>
              <a:rPr lang="fr-FR" sz="1800" dirty="0" smtClean="0"/>
              <a:t>enseignements. </a:t>
            </a:r>
            <a:endParaRPr lang="fr-FR" sz="18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52728"/>
          </a:xfrm>
        </p:spPr>
        <p:txBody>
          <a:bodyPr/>
          <a:lstStyle/>
          <a:p>
            <a:r>
              <a:rPr lang="fr-FR" dirty="0" smtClean="0"/>
              <a:t>Des points d’attention</a:t>
            </a:r>
            <a:endParaRPr lang="fr-FR" dirty="0"/>
          </a:p>
        </p:txBody>
      </p:sp>
      <p:sp>
        <p:nvSpPr>
          <p:cNvPr id="4" name="Espace réservé du contenu 1"/>
          <p:cNvSpPr txBox="1">
            <a:spLocks/>
          </p:cNvSpPr>
          <p:nvPr/>
        </p:nvSpPr>
        <p:spPr>
          <a:xfrm>
            <a:off x="3541442" y="1194048"/>
            <a:ext cx="2356629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fr-FR" sz="1800" dirty="0"/>
              <a:t>L’évaluation n’est pas </a:t>
            </a:r>
            <a:r>
              <a:rPr lang="fr-FR" sz="1800" dirty="0" smtClean="0"/>
              <a:t>contrôle</a:t>
            </a:r>
            <a:r>
              <a:rPr lang="fr-FR" sz="1800" dirty="0"/>
              <a:t>.</a:t>
            </a:r>
            <a:endParaRPr lang="fr-FR" sz="1800" dirty="0" smtClean="0"/>
          </a:p>
        </p:txBody>
      </p:sp>
      <p:sp>
        <p:nvSpPr>
          <p:cNvPr id="5" name="Espace réservé du contenu 1"/>
          <p:cNvSpPr txBox="1">
            <a:spLocks/>
          </p:cNvSpPr>
          <p:nvPr/>
        </p:nvSpPr>
        <p:spPr>
          <a:xfrm>
            <a:off x="5724128" y="1637185"/>
            <a:ext cx="3096343" cy="3456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800" dirty="0" smtClean="0"/>
          </a:p>
        </p:txBody>
      </p:sp>
      <p:sp>
        <p:nvSpPr>
          <p:cNvPr id="7" name="Espace réservé du contenu 1"/>
          <p:cNvSpPr txBox="1">
            <a:spLocks/>
          </p:cNvSpPr>
          <p:nvPr/>
        </p:nvSpPr>
        <p:spPr>
          <a:xfrm>
            <a:off x="5798803" y="1174305"/>
            <a:ext cx="3250569" cy="994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fr-FR" sz="1800" dirty="0"/>
              <a:t>L’évaluation intuitive doit céder la place à des procédures </a:t>
            </a:r>
            <a:r>
              <a:rPr lang="fr-FR" sz="1800" dirty="0" smtClean="0"/>
              <a:t>précises.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01082" y="2636912"/>
            <a:ext cx="30243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L’élève </a:t>
            </a:r>
            <a:r>
              <a:rPr lang="fr-FR" sz="1600" dirty="0"/>
              <a:t>n’est plus considéré comme un contenant à remplir sur la base de programmations </a:t>
            </a:r>
            <a:r>
              <a:rPr lang="fr-FR" sz="1600" dirty="0" smtClean="0"/>
              <a:t>préétablies.</a:t>
            </a:r>
          </a:p>
          <a:p>
            <a:r>
              <a:rPr lang="fr-FR" sz="1600" dirty="0"/>
              <a:t>L</a:t>
            </a:r>
            <a:r>
              <a:rPr lang="fr-FR" sz="1600" dirty="0" smtClean="0"/>
              <a:t>’analyse </a:t>
            </a:r>
            <a:r>
              <a:rPr lang="fr-FR" sz="1600" dirty="0"/>
              <a:t>des erreurs et des réussites va déterminer la progression des apprentissages et la différenciation.</a:t>
            </a:r>
          </a:p>
        </p:txBody>
      </p:sp>
      <p:sp>
        <p:nvSpPr>
          <p:cNvPr id="9" name="Flèche vers le bas 8"/>
          <p:cNvSpPr/>
          <p:nvPr/>
        </p:nvSpPr>
        <p:spPr>
          <a:xfrm>
            <a:off x="1688816" y="2090231"/>
            <a:ext cx="198023" cy="576064"/>
          </a:xfrm>
          <a:prstGeom prst="down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325418" y="2666295"/>
            <a:ext cx="31683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1400" dirty="0"/>
              <a:t>L</a:t>
            </a:r>
            <a:r>
              <a:rPr lang="fr-FR" sz="1400" dirty="0" smtClean="0"/>
              <a:t>’évaluation </a:t>
            </a:r>
            <a:r>
              <a:rPr lang="fr-FR" sz="1400" dirty="0"/>
              <a:t>sommative doit céder la place à l’évaluation formative qui s’intègre à l’acte d’enseignement et propose  des réponses appropriées aux difficultés repérées, s’appuie sur </a:t>
            </a:r>
            <a:r>
              <a:rPr lang="fr-FR" sz="1400" dirty="0" smtClean="0"/>
              <a:t>l’analyse des productions pour </a:t>
            </a:r>
            <a:r>
              <a:rPr lang="fr-FR" sz="1400" dirty="0"/>
              <a:t>répondre aux erreurs </a:t>
            </a:r>
            <a:r>
              <a:rPr lang="fr-FR" sz="1400" dirty="0" smtClean="0"/>
              <a:t>commises, sur l’observation de l’élève dans le but de répondre aux erreurs commises.</a:t>
            </a:r>
            <a:endParaRPr lang="fr-FR" sz="1400" dirty="0"/>
          </a:p>
        </p:txBody>
      </p:sp>
      <p:sp>
        <p:nvSpPr>
          <p:cNvPr id="12" name="Flèche vers le bas 11"/>
          <p:cNvSpPr/>
          <p:nvPr/>
        </p:nvSpPr>
        <p:spPr>
          <a:xfrm>
            <a:off x="4718941" y="2091989"/>
            <a:ext cx="198023" cy="576064"/>
          </a:xfrm>
          <a:prstGeom prst="down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523988" y="2708920"/>
            <a:ext cx="238136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1400" dirty="0" smtClean="0"/>
              <a:t>L’évaluation doit s’inspirer </a:t>
            </a:r>
            <a:r>
              <a:rPr lang="fr-FR" sz="1400" dirty="0"/>
              <a:t>des processus d’apprentissages </a:t>
            </a:r>
            <a:r>
              <a:rPr lang="fr-FR" sz="1400" dirty="0" smtClean="0"/>
              <a:t>:  des précautions à prendre quant à la recherche des causes des erreurs ( parfois des interprétations erronées)</a:t>
            </a:r>
            <a:endParaRPr lang="fr-FR" sz="1400" dirty="0"/>
          </a:p>
        </p:txBody>
      </p:sp>
      <p:sp>
        <p:nvSpPr>
          <p:cNvPr id="14" name="Flèche vers le bas 13"/>
          <p:cNvSpPr/>
          <p:nvPr/>
        </p:nvSpPr>
        <p:spPr>
          <a:xfrm>
            <a:off x="7559091" y="2093340"/>
            <a:ext cx="198023" cy="576064"/>
          </a:xfrm>
          <a:prstGeom prst="down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467544" y="4869160"/>
            <a:ext cx="1584176" cy="400110"/>
          </a:xfrm>
          <a:prstGeom prst="rect">
            <a:avLst/>
          </a:prstGeom>
          <a:solidFill>
            <a:srgbClr val="FF6600">
              <a:alpha val="46000"/>
            </a:srgb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chemeClr val="tx2"/>
                </a:solidFill>
              </a:rPr>
              <a:t>Pôle mesure</a:t>
            </a:r>
            <a:endParaRPr lang="fr-FR" sz="2000" dirty="0">
              <a:solidFill>
                <a:schemeClr val="tx2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523988" y="4836894"/>
            <a:ext cx="2025214" cy="400110"/>
          </a:xfrm>
          <a:prstGeom prst="rect">
            <a:avLst/>
          </a:prstGeom>
          <a:solidFill>
            <a:schemeClr val="tx2">
              <a:alpha val="27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chemeClr val="tx2"/>
                </a:solidFill>
              </a:rPr>
              <a:t>Pôle évaluation</a:t>
            </a:r>
            <a:endParaRPr lang="fr-FR" sz="2000" dirty="0">
              <a:solidFill>
                <a:schemeClr val="tx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51720" y="5036949"/>
            <a:ext cx="4472268" cy="45719"/>
          </a:xfrm>
          <a:prstGeom prst="rect">
            <a:avLst/>
          </a:prstGeom>
          <a:gradFill flip="none" rotWithShape="1">
            <a:gsLst>
              <a:gs pos="1000">
                <a:srgbClr val="FF6600"/>
              </a:gs>
              <a:gs pos="64000">
                <a:schemeClr val="tx2">
                  <a:alpha val="34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1221295" y="5286715"/>
            <a:ext cx="1118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Mesurer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591070" y="5286715"/>
            <a:ext cx="1118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Estimer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4916964" y="5310718"/>
            <a:ext cx="1283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Apprécier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6452162" y="5310718"/>
            <a:ext cx="1432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Comprendre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893640" y="6113577"/>
            <a:ext cx="1118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La note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047092" y="5975078"/>
            <a:ext cx="2644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tx2"/>
                </a:solidFill>
              </a:rPr>
              <a:t>Compréhension de la démarche de l’élève</a:t>
            </a:r>
            <a:endParaRPr lang="fr-FR" dirty="0">
              <a:solidFill>
                <a:schemeClr val="tx2"/>
              </a:solidFill>
            </a:endParaRPr>
          </a:p>
        </p:txBody>
      </p:sp>
      <p:cxnSp>
        <p:nvCxnSpPr>
          <p:cNvPr id="24" name="Connecteur droit avec flèche 23"/>
          <p:cNvCxnSpPr/>
          <p:nvPr/>
        </p:nvCxnSpPr>
        <p:spPr>
          <a:xfrm>
            <a:off x="1751241" y="5611325"/>
            <a:ext cx="300479" cy="502252"/>
          </a:xfrm>
          <a:prstGeom prst="straightConnector1">
            <a:avLst/>
          </a:prstGeom>
          <a:ln w="285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5558903" y="5640967"/>
            <a:ext cx="239900" cy="334111"/>
          </a:xfrm>
          <a:prstGeom prst="straightConnector1">
            <a:avLst/>
          </a:prstGeom>
          <a:ln w="285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H="1">
            <a:off x="2699792" y="5611325"/>
            <a:ext cx="312306" cy="502252"/>
          </a:xfrm>
          <a:prstGeom prst="straightConnector1">
            <a:avLst/>
          </a:prstGeom>
          <a:ln w="285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 flipH="1">
            <a:off x="6948264" y="5640967"/>
            <a:ext cx="204085" cy="334111"/>
          </a:xfrm>
          <a:prstGeom prst="straightConnector1">
            <a:avLst/>
          </a:prstGeom>
          <a:ln w="285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2739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7" grpId="0"/>
      <p:bldP spid="8" grpId="0"/>
      <p:bldP spid="9" grpId="0" animBg="1"/>
      <p:bldP spid="11" grpId="0"/>
      <p:bldP spid="12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99824" y="2132856"/>
            <a:ext cx="7408333" cy="432048"/>
          </a:xfrm>
        </p:spPr>
        <p:txBody>
          <a:bodyPr>
            <a:normAutofit fontScale="25000" lnSpcReduction="20000"/>
          </a:bodyPr>
          <a:lstStyle/>
          <a:p>
            <a:r>
              <a:rPr lang="fr-FR" sz="6400" dirty="0" smtClean="0"/>
              <a:t>La compétence s’observe </a:t>
            </a:r>
            <a:r>
              <a:rPr lang="fr-FR" sz="6400" b="1" dirty="0" smtClean="0"/>
              <a:t>en situation</a:t>
            </a:r>
            <a:r>
              <a:rPr lang="fr-FR" sz="6400" dirty="0" smtClean="0"/>
              <a:t>, </a:t>
            </a:r>
            <a:r>
              <a:rPr lang="fr-FR" sz="6400" b="1" dirty="0" smtClean="0"/>
              <a:t>dans un contexte</a:t>
            </a:r>
            <a:r>
              <a:rPr lang="fr-FR" sz="6400" dirty="0" smtClean="0"/>
              <a:t> et à </a:t>
            </a:r>
            <a:r>
              <a:rPr lang="fr-FR" sz="6400" b="1" dirty="0" smtClean="0"/>
              <a:t>un moment donné</a:t>
            </a:r>
            <a:r>
              <a:rPr lang="fr-FR" sz="6400" dirty="0" smtClean="0"/>
              <a:t>. C’est un savoir-agir.</a:t>
            </a:r>
          </a:p>
          <a:p>
            <a:r>
              <a:rPr lang="fr-FR" sz="6400" dirty="0" smtClean="0"/>
              <a:t>C’est </a:t>
            </a:r>
            <a:r>
              <a:rPr lang="fr-FR" sz="6400" dirty="0"/>
              <a:t>une combinaison d’</a:t>
            </a:r>
            <a:r>
              <a:rPr lang="fr-FR" sz="6400" b="1" dirty="0"/>
              <a:t>attitudes</a:t>
            </a:r>
            <a:r>
              <a:rPr lang="fr-FR" sz="6400" dirty="0"/>
              <a:t>, de </a:t>
            </a:r>
            <a:r>
              <a:rPr lang="fr-FR" sz="6400" b="1" dirty="0"/>
              <a:t>capacités</a:t>
            </a:r>
            <a:r>
              <a:rPr lang="fr-FR" sz="6400" dirty="0"/>
              <a:t> et de </a:t>
            </a:r>
            <a:r>
              <a:rPr lang="fr-FR" sz="6400" b="1" dirty="0" smtClean="0"/>
              <a:t>connaissances </a:t>
            </a:r>
            <a:r>
              <a:rPr lang="fr-FR" sz="6400" dirty="0" smtClean="0"/>
              <a:t>sollicitées dans une tâche complexe. Ce </a:t>
            </a:r>
            <a:r>
              <a:rPr lang="fr-FR" sz="6400" dirty="0"/>
              <a:t>sont des performances contextualisées.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La compétence : </a:t>
            </a:r>
            <a:br>
              <a:rPr lang="fr-FR" dirty="0" smtClean="0"/>
            </a:br>
            <a:r>
              <a:rPr lang="fr-FR" dirty="0" smtClean="0"/>
              <a:t>des concepts à bien maîtriser </a:t>
            </a:r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1187624" y="4293096"/>
            <a:ext cx="4032448" cy="19442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3629266" y="4266131"/>
            <a:ext cx="3967069" cy="19442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 rot="5400000">
            <a:off x="2915816" y="3573016"/>
            <a:ext cx="3024336" cy="20162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1689136" y="4911782"/>
            <a:ext cx="1404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Capacités (aptitudes)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6048164" y="5050281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</a:t>
            </a:r>
            <a:r>
              <a:rPr lang="fr-FR" dirty="0" smtClean="0"/>
              <a:t>ttitudes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3630514" y="3613666"/>
            <a:ext cx="1713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Connaissances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3644280" y="5080538"/>
            <a:ext cx="1575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COMPETENCE</a:t>
            </a:r>
            <a:endParaRPr lang="fr-FR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5652120" y="3321278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Ce sont les stocks </a:t>
            </a:r>
            <a:r>
              <a:rPr lang="fr-FR" sz="1600" dirty="0"/>
              <a:t>de notions, d’informations </a:t>
            </a:r>
            <a:r>
              <a:rPr lang="fr-FR" sz="1600" dirty="0" smtClean="0"/>
              <a:t>mémorisées.</a:t>
            </a:r>
            <a:endParaRPr lang="fr-FR" sz="1600" dirty="0"/>
          </a:p>
        </p:txBody>
      </p:sp>
      <p:sp>
        <p:nvSpPr>
          <p:cNvPr id="15" name="ZoneTexte 14"/>
          <p:cNvSpPr txBox="1"/>
          <p:nvPr/>
        </p:nvSpPr>
        <p:spPr>
          <a:xfrm>
            <a:off x="5658900" y="6200003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Ce sont les comportements sociaux, </a:t>
            </a:r>
            <a:r>
              <a:rPr lang="fr-FR" sz="1600" dirty="0" smtClean="0"/>
              <a:t>psycho-affectifs </a:t>
            </a:r>
            <a:r>
              <a:rPr lang="fr-FR" sz="1600" dirty="0"/>
              <a:t>du </a:t>
            </a:r>
            <a:r>
              <a:rPr lang="fr-FR" sz="1600" dirty="0" smtClean="0"/>
              <a:t>sujet.</a:t>
            </a:r>
            <a:endParaRPr lang="fr-FR" sz="1600" dirty="0"/>
          </a:p>
        </p:txBody>
      </p:sp>
      <p:sp>
        <p:nvSpPr>
          <p:cNvPr id="16" name="ZoneTexte 15"/>
          <p:cNvSpPr txBox="1"/>
          <p:nvPr/>
        </p:nvSpPr>
        <p:spPr>
          <a:xfrm>
            <a:off x="180135" y="6228601"/>
            <a:ext cx="4608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Elles concernent </a:t>
            </a:r>
            <a:r>
              <a:rPr lang="fr-FR" sz="1600" dirty="0"/>
              <a:t>les fonctions mentales, les mécanismes de pensée </a:t>
            </a:r>
            <a:r>
              <a:rPr lang="fr-FR" sz="1600" dirty="0" smtClean="0"/>
              <a:t>qu’un </a:t>
            </a:r>
            <a:r>
              <a:rPr lang="fr-FR" sz="1600" dirty="0"/>
              <a:t>individu possède.	</a:t>
            </a:r>
          </a:p>
        </p:txBody>
      </p:sp>
      <p:cxnSp>
        <p:nvCxnSpPr>
          <p:cNvPr id="19" name="Connecteur droit avec flèche 18"/>
          <p:cNvCxnSpPr/>
          <p:nvPr/>
        </p:nvCxnSpPr>
        <p:spPr>
          <a:xfrm flipH="1">
            <a:off x="942759" y="5597655"/>
            <a:ext cx="388881" cy="63965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>
            <a:off x="7452320" y="5597655"/>
            <a:ext cx="432048" cy="61269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5000289" y="3348496"/>
            <a:ext cx="612511" cy="15251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00463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Une compétence : </a:t>
            </a:r>
            <a:br>
              <a:rPr lang="fr-FR" dirty="0" smtClean="0"/>
            </a:br>
            <a:r>
              <a:rPr lang="fr-FR" dirty="0" smtClean="0"/>
              <a:t>des performances contextualisées</a:t>
            </a:r>
            <a:endParaRPr lang="fr-FR" dirty="0"/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1"/>
          </p:nvPr>
        </p:nvSpPr>
        <p:spPr>
          <a:xfrm>
            <a:off x="4644008" y="2381605"/>
            <a:ext cx="4328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Les </a:t>
            </a:r>
            <a:r>
              <a:rPr lang="fr-FR" sz="1600" dirty="0"/>
              <a:t>apprentissages ne sont pas linéaires. </a:t>
            </a:r>
            <a:r>
              <a:rPr lang="fr-FR" sz="1600" dirty="0" smtClean="0"/>
              <a:t>Les </a:t>
            </a:r>
            <a:r>
              <a:rPr lang="fr-FR" sz="1600" dirty="0"/>
              <a:t>avancées sont parfois lentes, précédées d’oublis, de retour en arrière</a:t>
            </a:r>
            <a:r>
              <a:rPr lang="fr-FR" sz="1600" dirty="0" smtClean="0"/>
              <a:t>.</a:t>
            </a:r>
            <a:endParaRPr lang="fr-FR" sz="1600" dirty="0"/>
          </a:p>
        </p:txBody>
      </p:sp>
      <p:sp>
        <p:nvSpPr>
          <p:cNvPr id="8" name="Espace réservé du contenu 3"/>
          <p:cNvSpPr txBox="1">
            <a:spLocks/>
          </p:cNvSpPr>
          <p:nvPr/>
        </p:nvSpPr>
        <p:spPr>
          <a:xfrm>
            <a:off x="268170" y="2348880"/>
            <a:ext cx="4176464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 smtClean="0"/>
              <a:t>Une même compétence, des constructions différentes selon les élèves.</a:t>
            </a:r>
            <a:endParaRPr lang="fr-FR" sz="16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2160" y="3284984"/>
            <a:ext cx="1413748" cy="324611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3050829"/>
            <a:ext cx="2886579" cy="185721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5032906"/>
            <a:ext cx="3224778" cy="1636454"/>
          </a:xfrm>
          <a:prstGeom prst="rect">
            <a:avLst/>
          </a:prstGeom>
        </p:spPr>
      </p:pic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7225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943289" y="2132856"/>
            <a:ext cx="7408333" cy="6815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200" b="1" dirty="0" smtClean="0"/>
              <a:t>Les textes officiels 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La fonction diagnostique : </a:t>
            </a:r>
            <a:br>
              <a:rPr lang="fr-FR" dirty="0" smtClean="0"/>
            </a:br>
            <a:r>
              <a:rPr lang="fr-FR" dirty="0" smtClean="0"/>
              <a:t>comment se construit-elle ?</a:t>
            </a:r>
            <a:endParaRPr lang="fr-FR" dirty="0"/>
          </a:p>
        </p:txBody>
      </p:sp>
      <p:sp>
        <p:nvSpPr>
          <p:cNvPr id="5" name="Espace réservé du contenu 1"/>
          <p:cNvSpPr txBox="1">
            <a:spLocks/>
          </p:cNvSpPr>
          <p:nvPr/>
        </p:nvSpPr>
        <p:spPr>
          <a:xfrm>
            <a:off x="357158" y="2928934"/>
            <a:ext cx="8496944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/>
              <a:t>Il n’existe pas à proprement parler de textes officiels sur la seule entrée des évaluations diagnostiques</a:t>
            </a:r>
          </a:p>
        </p:txBody>
      </p:sp>
      <p:sp>
        <p:nvSpPr>
          <p:cNvPr id="7" name="Espace réservé du contenu 1"/>
          <p:cNvSpPr txBox="1">
            <a:spLocks/>
          </p:cNvSpPr>
          <p:nvPr/>
        </p:nvSpPr>
        <p:spPr>
          <a:xfrm>
            <a:off x="398984" y="3594408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Ce sont d’autres textes officiels qui y font référence de manière </a:t>
            </a:r>
            <a:r>
              <a:rPr lang="fr-FR" sz="2000" dirty="0" smtClean="0"/>
              <a:t>explicite ou implicite , </a:t>
            </a:r>
            <a:r>
              <a:rPr lang="fr-FR" sz="2000" dirty="0"/>
              <a:t>parmi lesquels nous retiendrons :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56692" y="4365104"/>
            <a:ext cx="8781528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ClrTx/>
              <a:buFont typeface="Arial" pitchFamily="34" charset="0"/>
              <a:buChar char="•"/>
            </a:pPr>
            <a:r>
              <a:rPr lang="fr-FR" dirty="0"/>
              <a:t>Loi d’orientation de 1989 </a:t>
            </a:r>
            <a:r>
              <a:rPr lang="fr-FR" dirty="0">
                <a:sym typeface="Wingdings"/>
              </a:rPr>
              <a:t></a:t>
            </a:r>
            <a:r>
              <a:rPr lang="fr-FR" dirty="0"/>
              <a:t> Loi Jospin qui organise le système scolaire en </a:t>
            </a:r>
            <a:r>
              <a:rPr lang="fr-FR" dirty="0" smtClean="0"/>
              <a:t>cycles</a:t>
            </a:r>
          </a:p>
          <a:p>
            <a:pPr marL="800100" lvl="1" indent="-342900">
              <a:buClrTx/>
              <a:buFont typeface="Arial" pitchFamily="34" charset="0"/>
              <a:buChar char="•"/>
            </a:pPr>
            <a:r>
              <a:rPr lang="fr-FR" dirty="0" smtClean="0"/>
              <a:t>Mise </a:t>
            </a:r>
            <a:r>
              <a:rPr lang="fr-FR" dirty="0"/>
              <a:t>en place du Socle Commun Textes du 23 avril </a:t>
            </a:r>
            <a:r>
              <a:rPr lang="fr-FR" dirty="0" smtClean="0"/>
              <a:t>2005</a:t>
            </a:r>
          </a:p>
          <a:p>
            <a:pPr marL="800100" lvl="1" indent="-342900">
              <a:buClrTx/>
              <a:buFont typeface="Arial" pitchFamily="34" charset="0"/>
              <a:buChar char="•"/>
            </a:pPr>
            <a:r>
              <a:rPr lang="fr-FR" dirty="0" smtClean="0"/>
              <a:t>Circulaire </a:t>
            </a:r>
            <a:r>
              <a:rPr lang="fr-FR" dirty="0"/>
              <a:t>2006 – 138 du 25/08/2006 </a:t>
            </a:r>
            <a:r>
              <a:rPr lang="fr-FR" dirty="0">
                <a:sym typeface="Wingdings"/>
              </a:rPr>
              <a:t></a:t>
            </a:r>
            <a:r>
              <a:rPr lang="fr-FR" dirty="0"/>
              <a:t> </a:t>
            </a:r>
            <a:r>
              <a:rPr lang="fr-FR" dirty="0" smtClean="0"/>
              <a:t>PPRE</a:t>
            </a:r>
          </a:p>
          <a:p>
            <a:pPr marL="800100" lvl="1" indent="-342900">
              <a:buClrTx/>
              <a:buFont typeface="Arial" pitchFamily="34" charset="0"/>
              <a:buChar char="•"/>
            </a:pPr>
            <a:r>
              <a:rPr lang="fr-FR" dirty="0" smtClean="0"/>
              <a:t>Circulaire </a:t>
            </a:r>
            <a:r>
              <a:rPr lang="fr-FR" dirty="0"/>
              <a:t>2009-088 du 17/07/2009 </a:t>
            </a:r>
            <a:r>
              <a:rPr lang="fr-FR" dirty="0">
                <a:sym typeface="Wingdings"/>
              </a:rPr>
              <a:t></a:t>
            </a:r>
            <a:r>
              <a:rPr lang="fr-FR" dirty="0"/>
              <a:t> </a:t>
            </a:r>
            <a:r>
              <a:rPr lang="fr-FR" dirty="0" smtClean="0"/>
              <a:t>RASED</a:t>
            </a:r>
          </a:p>
          <a:p>
            <a:pPr marL="800100" lvl="1" indent="-342900">
              <a:buClrTx/>
              <a:buFont typeface="Arial" pitchFamily="34" charset="0"/>
              <a:buChar char="•"/>
            </a:pPr>
            <a:r>
              <a:rPr lang="fr-FR" dirty="0" smtClean="0"/>
              <a:t>Référentiel </a:t>
            </a:r>
            <a:r>
              <a:rPr lang="fr-FR" dirty="0"/>
              <a:t>de compétences du Professeur des écoles </a:t>
            </a:r>
            <a:r>
              <a:rPr lang="fr-FR" dirty="0" smtClean="0"/>
              <a:t>du </a:t>
            </a:r>
            <a:r>
              <a:rPr lang="fr-FR" dirty="0"/>
              <a:t>10 /07/2010 </a:t>
            </a:r>
            <a:endParaRPr lang="fr-FR" dirty="0" smtClean="0"/>
          </a:p>
          <a:p>
            <a:pPr marL="800100" lvl="1" indent="-342900">
              <a:buClrTx/>
              <a:buFont typeface="Arial" pitchFamily="34" charset="0"/>
              <a:buChar char="•"/>
            </a:pPr>
            <a:r>
              <a:rPr lang="fr-FR" dirty="0" smtClean="0"/>
              <a:t>Référentiel </a:t>
            </a:r>
            <a:r>
              <a:rPr lang="fr-FR" dirty="0"/>
              <a:t>de compétences du Professeur des écoles du </a:t>
            </a:r>
            <a:r>
              <a:rPr lang="fr-FR" dirty="0" smtClean="0"/>
              <a:t>18/07/2013</a:t>
            </a:r>
          </a:p>
          <a:p>
            <a:pPr marL="800100" lvl="1" indent="-342900">
              <a:buClrTx/>
              <a:buFont typeface="Arial" pitchFamily="34" charset="0"/>
              <a:buChar char="•"/>
            </a:pPr>
            <a:r>
              <a:rPr lang="fr-FR" dirty="0" smtClean="0"/>
              <a:t>Circulaire </a:t>
            </a:r>
            <a:r>
              <a:rPr lang="fr-FR" dirty="0"/>
              <a:t>de rentrée de Vincent </a:t>
            </a:r>
            <a:r>
              <a:rPr lang="fr-FR" dirty="0" err="1"/>
              <a:t>Peillon</a:t>
            </a:r>
            <a:r>
              <a:rPr lang="fr-FR" dirty="0"/>
              <a:t> </a:t>
            </a:r>
            <a:r>
              <a:rPr lang="fr-FR" dirty="0" smtClean="0"/>
              <a:t>d’avril </a:t>
            </a:r>
            <a:r>
              <a:rPr lang="fr-FR" dirty="0"/>
              <a:t>2013</a:t>
            </a:r>
          </a:p>
          <a:p>
            <a:endParaRPr lang="fr-FR" sz="1600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4337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547664" y="2938799"/>
            <a:ext cx="6048672" cy="648072"/>
          </a:xfrm>
        </p:spPr>
        <p:txBody>
          <a:bodyPr/>
          <a:lstStyle/>
          <a:p>
            <a:r>
              <a:rPr lang="fr-FR" dirty="0" smtClean="0"/>
              <a:t>Un outil pour les enseignants, les équipes.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La </a:t>
            </a:r>
            <a:r>
              <a:rPr lang="fr-FR" b="1" dirty="0"/>
              <a:t>fonction diagnostique : </a:t>
            </a:r>
            <a:br>
              <a:rPr lang="fr-FR" b="1" dirty="0"/>
            </a:br>
            <a:r>
              <a:rPr lang="fr-FR" b="1" dirty="0"/>
              <a:t>comment se </a:t>
            </a:r>
            <a:r>
              <a:rPr lang="fr-FR" b="1" dirty="0" smtClean="0"/>
              <a:t>construit-elle ?</a:t>
            </a:r>
            <a:endParaRPr lang="fr-FR" b="1" dirty="0"/>
          </a:p>
        </p:txBody>
      </p:sp>
      <p:cxnSp>
        <p:nvCxnSpPr>
          <p:cNvPr id="6" name="Connecteur droit avec flèche 5"/>
          <p:cNvCxnSpPr/>
          <p:nvPr/>
        </p:nvCxnSpPr>
        <p:spPr>
          <a:xfrm flipH="1">
            <a:off x="3419872" y="3370847"/>
            <a:ext cx="144016" cy="990127"/>
          </a:xfrm>
          <a:prstGeom prst="straightConnector1">
            <a:avLst/>
          </a:prstGeom>
          <a:ln w="285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323528" y="4374054"/>
            <a:ext cx="18722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Mieux connaître la classe, son hétérogénéité pour faciliter la différenciation pédagogique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195736" y="4374829"/>
            <a:ext cx="24482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Mieux connaître les élèves pour mettre en place des réponses pédagogiques adaptées aux besoins de chacun (prévention/ remédiation).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644008" y="4374829"/>
            <a:ext cx="20882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Faciliter la programmation, le travail de cycle en tenant compte du Socle </a:t>
            </a:r>
            <a:r>
              <a:rPr lang="fr-FR" dirty="0"/>
              <a:t>C</a:t>
            </a:r>
            <a:r>
              <a:rPr lang="fr-FR" dirty="0" smtClean="0"/>
              <a:t>ommun et des programmes en vigueur.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6732240" y="4395222"/>
            <a:ext cx="1954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Définir les axes prioritaires du projet d’école.</a:t>
            </a:r>
          </a:p>
        </p:txBody>
      </p:sp>
      <p:cxnSp>
        <p:nvCxnSpPr>
          <p:cNvPr id="21" name="Connecteur droit avec flèche 20"/>
          <p:cNvCxnSpPr/>
          <p:nvPr/>
        </p:nvCxnSpPr>
        <p:spPr>
          <a:xfrm flipH="1">
            <a:off x="1259632" y="3384702"/>
            <a:ext cx="792088" cy="976272"/>
          </a:xfrm>
          <a:prstGeom prst="straightConnector1">
            <a:avLst/>
          </a:prstGeom>
          <a:ln w="285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5004048" y="3361855"/>
            <a:ext cx="216024" cy="990127"/>
          </a:xfrm>
          <a:prstGeom prst="straightConnector1">
            <a:avLst/>
          </a:prstGeom>
          <a:ln w="285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6618134" y="3338160"/>
            <a:ext cx="978202" cy="990127"/>
          </a:xfrm>
          <a:prstGeom prst="straightConnector1">
            <a:avLst/>
          </a:prstGeom>
          <a:ln w="285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space réservé du contenu 1"/>
          <p:cNvSpPr txBox="1">
            <a:spLocks/>
          </p:cNvSpPr>
          <p:nvPr/>
        </p:nvSpPr>
        <p:spPr>
          <a:xfrm>
            <a:off x="487225" y="2276871"/>
            <a:ext cx="7408333" cy="681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mbol" pitchFamily="18" charset="2"/>
              <a:buNone/>
            </a:pPr>
            <a:r>
              <a:rPr lang="fr-FR" sz="3200" b="1" dirty="0" smtClean="0"/>
              <a:t>Les objectifs</a:t>
            </a:r>
            <a:endParaRPr lang="fr-FR" sz="3200" b="1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8980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2" grpId="0"/>
      <p:bldP spid="13" grpId="0"/>
      <p:bldP spid="14" grpId="0"/>
      <p:bldP spid="15" grpId="0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823</TotalTime>
  <Words>1049</Words>
  <Application>Microsoft Office PowerPoint</Application>
  <PresentationFormat>Affichage à l'écran (4:3)</PresentationFormat>
  <Paragraphs>138</Paragraphs>
  <Slides>14</Slides>
  <Notes>13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Vagues</vt:lpstr>
      <vt:lpstr>Les évaluations diagnostiques </vt:lpstr>
      <vt:lpstr>Sommaire</vt:lpstr>
      <vt:lpstr>Evaluer : qu’est-ce que c’est?</vt:lpstr>
      <vt:lpstr>Les trois formes d’évaluation :  diagnostique, formative, sommative</vt:lpstr>
      <vt:lpstr>Des points d’attention</vt:lpstr>
      <vt:lpstr>La compétence :  des concepts à bien maîtriser </vt:lpstr>
      <vt:lpstr>Une compétence :  des performances contextualisées</vt:lpstr>
      <vt:lpstr>La fonction diagnostique :  comment se construit-elle ?</vt:lpstr>
      <vt:lpstr>La fonction diagnostique :  comment se construit-elle ?</vt:lpstr>
      <vt:lpstr>Diapositive 10</vt:lpstr>
      <vt:lpstr>Diapositive 11</vt:lpstr>
      <vt:lpstr>Diapositive 12</vt:lpstr>
      <vt:lpstr>Harmoniser les pratiques  sur un réseau …</vt:lpstr>
      <vt:lpstr>Remarques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Mélanie</dc:creator>
  <cp:lastModifiedBy>pceh</cp:lastModifiedBy>
  <cp:revision>189</cp:revision>
  <dcterms:created xsi:type="dcterms:W3CDTF">2013-08-22T07:44:11Z</dcterms:created>
  <dcterms:modified xsi:type="dcterms:W3CDTF">2014-04-30T10:07:19Z</dcterms:modified>
</cp:coreProperties>
</file>